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5251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40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794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37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9930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132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967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915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94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247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B58EDD3-6EE8-497F-8D06-3EAA3D8D2C26}" type="datetimeFigureOut">
              <a:rPr lang="da-DK" smtClean="0"/>
              <a:t>23-04-2023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3DFA56B-9891-40E4-A298-820161FC03D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56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B4865-2545-20BA-F62E-6C24CD8B6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Følsomhedsberegninger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9FBC43E-D5FF-EA45-1702-35017B2019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Kim Frederiksens tal 13.04.2023 i overskrifter</a:t>
            </a:r>
          </a:p>
        </p:txBody>
      </p:sp>
    </p:spTree>
    <p:extLst>
      <p:ext uri="{BB962C8B-B14F-4D97-AF65-F5344CB8AC3E}">
        <p14:creationId xmlns:p14="http://schemas.microsoft.com/office/powerpoint/2010/main" val="134063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745516-14C1-BD9F-1A64-7CFA5303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Forudsætninger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C338B97-9D5C-5610-1507-23056B384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Standardhus 130 m2 osv.</a:t>
            </a:r>
          </a:p>
          <a:p>
            <a:r>
              <a:rPr lang="da-DK" dirty="0"/>
              <a:t>Projektforslaget er udgangspunkt</a:t>
            </a:r>
          </a:p>
          <a:p>
            <a:r>
              <a:rPr lang="da-DK" dirty="0"/>
              <a:t>Priserne er ikke endelige, men baseret på overstående udgangspunkt</a:t>
            </a:r>
          </a:p>
          <a:p>
            <a:r>
              <a:rPr lang="da-DK" dirty="0"/>
              <a:t>Standardhus inkl. leje af unit = forventet årlig pris 20.979,38, inkl. moms.</a:t>
            </a:r>
            <a:br>
              <a:rPr lang="da-DK" dirty="0"/>
            </a:br>
            <a:r>
              <a:rPr lang="da-DK" dirty="0"/>
              <a:t>(i beregningerne sat til 20.980,- </a:t>
            </a:r>
            <a:r>
              <a:rPr lang="da-DK" dirty="0" err="1"/>
              <a:t>kr</a:t>
            </a:r>
            <a:r>
              <a:rPr lang="da-DK" dirty="0"/>
              <a:t> for nemheds skyld).</a:t>
            </a:r>
          </a:p>
          <a:p>
            <a:r>
              <a:rPr lang="da-DK" dirty="0"/>
              <a:t>Alle priser er inkl. moms.</a:t>
            </a:r>
          </a:p>
        </p:txBody>
      </p:sp>
    </p:spTree>
    <p:extLst>
      <p:ext uri="{BB962C8B-B14F-4D97-AF65-F5344CB8AC3E}">
        <p14:creationId xmlns:p14="http://schemas.microsoft.com/office/powerpoint/2010/main" val="38009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C8A34-81AD-B7BA-6EA8-39A63F4A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rentefølsomhed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4012440-EF9E-CFAB-D2BE-3A8AD585E5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471926"/>
              </p:ext>
            </p:extLst>
          </p:nvPr>
        </p:nvGraphicFramePr>
        <p:xfrm>
          <a:off x="2230438" y="2638425"/>
          <a:ext cx="773112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717253910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510231888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2167849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0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 (Rente 3,3 %)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30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Rente stiger </a:t>
                      </a:r>
                      <a:r>
                        <a:rPr lang="da-DK"/>
                        <a:t>til 4,3 </a:t>
                      </a:r>
                      <a:r>
                        <a:rPr lang="da-DK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22.412,-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1.867,-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12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Renten falder til 2,3 %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19.595,-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1.632,-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27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65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3D1A1-D59B-138A-1077-C17FFFDE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Anlægsomkostningerne</a:t>
            </a:r>
            <a:br>
              <a:rPr lang="da-DK" dirty="0"/>
            </a:br>
            <a:r>
              <a:rPr lang="da-DK" sz="1600" dirty="0"/>
              <a:t>(Investering på ca. 85. </a:t>
            </a:r>
            <a:r>
              <a:rPr lang="da-DK" sz="1600" dirty="0" err="1"/>
              <a:t>mill</a:t>
            </a:r>
            <a:r>
              <a:rPr lang="da-DK" sz="1600" dirty="0"/>
              <a:t>. </a:t>
            </a:r>
            <a:r>
              <a:rPr lang="da-DK" sz="1600" dirty="0" err="1"/>
              <a:t>kr</a:t>
            </a:r>
            <a:r>
              <a:rPr lang="da-DK" sz="1600" dirty="0"/>
              <a:t>)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87FAB84A-C3A6-B5D5-5FC7-1D5D22C01F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487287"/>
              </p:ext>
            </p:extLst>
          </p:nvPr>
        </p:nvGraphicFramePr>
        <p:xfrm>
          <a:off x="2230438" y="2638425"/>
          <a:ext cx="773112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1150617804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2686540775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3021044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39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713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+ 10% i investeringen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21.695,-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1.807,-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162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- 10 % i investeringen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20.265,-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1.688,-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37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94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AA057-745B-52CE-A99E-5FCED747F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Varmeprisen stiger/falder</a:t>
            </a:r>
            <a:br>
              <a:rPr lang="da-DK" dirty="0"/>
            </a:br>
            <a:r>
              <a:rPr lang="da-DK" sz="1600" dirty="0"/>
              <a:t>(325,- </a:t>
            </a:r>
            <a:r>
              <a:rPr lang="da-DK" sz="1600" dirty="0" err="1"/>
              <a:t>kr</a:t>
            </a:r>
            <a:r>
              <a:rPr lang="da-DK" sz="1600" dirty="0"/>
              <a:t>/mvh)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C561B0A-BF3C-48AB-ADE1-330EE7C109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855897"/>
              </p:ext>
            </p:extLst>
          </p:nvPr>
        </p:nvGraphicFramePr>
        <p:xfrm>
          <a:off x="2230438" y="2638425"/>
          <a:ext cx="773112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2992460010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3470544476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1758206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68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0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+ 10 %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21.844,-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1.820,-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260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- 10 %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20.115,-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1.676,-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893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933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184A3-96E1-76A7-E758-986F98CD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Ingen tilskud fra fjernvarmepulje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9A9B38DE-41E9-2EA9-50AD-E200455CCB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306056"/>
              </p:ext>
            </p:extLst>
          </p:nvPr>
        </p:nvGraphicFramePr>
        <p:xfrm>
          <a:off x="2230438" y="2638425"/>
          <a:ext cx="773112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2514543984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1824259995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12706449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59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023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Ingen tilskud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21.748,-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1.812,-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00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33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48D71-045C-CC05-7E66-58F0EAAB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Alt går galt</a:t>
            </a:r>
            <a:br>
              <a:rPr lang="da-DK" dirty="0"/>
            </a:br>
            <a:r>
              <a:rPr lang="da-DK" sz="1600" dirty="0"/>
              <a:t>(den perfekte storm)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BE0593B8-05E4-D6EE-A28B-9C18C5D00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92697"/>
              </p:ext>
            </p:extLst>
          </p:nvPr>
        </p:nvGraphicFramePr>
        <p:xfrm>
          <a:off x="2230438" y="2638425"/>
          <a:ext cx="7731123" cy="193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1321064661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2307426883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326576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370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800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Renten stiger 3,3 – 4,3), Investeringen stiger 10 %,</a:t>
                      </a:r>
                      <a:br>
                        <a:rPr lang="da-DK" dirty="0"/>
                      </a:br>
                      <a:r>
                        <a:rPr lang="da-DK" dirty="0"/>
                        <a:t>Varmen stiger 10 %,</a:t>
                      </a:r>
                      <a:br>
                        <a:rPr lang="da-DK" dirty="0"/>
                      </a:br>
                      <a:r>
                        <a:rPr lang="da-DK" dirty="0"/>
                        <a:t>Ingen tilskud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24.760,-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2.063,-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5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19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717C73-BA5B-96DD-139E-484F0CCC4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Alt går godt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0BE8166-A89F-FAE4-7E68-AD402F74E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481296"/>
              </p:ext>
            </p:extLst>
          </p:nvPr>
        </p:nvGraphicFramePr>
        <p:xfrm>
          <a:off x="2230438" y="2638425"/>
          <a:ext cx="7731123" cy="275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7041">
                  <a:extLst>
                    <a:ext uri="{9D8B030D-6E8A-4147-A177-3AD203B41FA5}">
                      <a16:colId xmlns:a16="http://schemas.microsoft.com/office/drawing/2014/main" val="3540622622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211066958"/>
                    </a:ext>
                  </a:extLst>
                </a:gridCol>
                <a:gridCol w="2577041">
                  <a:extLst>
                    <a:ext uri="{9D8B030D-6E8A-4147-A177-3AD203B41FA5}">
                      <a16:colId xmlns:a16="http://schemas.microsoft.com/office/drawing/2014/main" val="2992266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Emne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Varmepris </a:t>
                      </a:r>
                      <a:r>
                        <a:rPr lang="da-DK" dirty="0" err="1"/>
                        <a:t>kr</a:t>
                      </a:r>
                      <a:r>
                        <a:rPr lang="da-DK" dirty="0"/>
                        <a:t>/måned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688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Grundpris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20.980,-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1.748,-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080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Renten falder 3,3 – 2,3 %,</a:t>
                      </a:r>
                      <a:br>
                        <a:rPr lang="da-DK" dirty="0"/>
                      </a:br>
                      <a:r>
                        <a:rPr lang="da-DK" dirty="0"/>
                        <a:t>Investeringen bliver 10 % billigere,</a:t>
                      </a:r>
                      <a:br>
                        <a:rPr lang="da-DK" dirty="0"/>
                      </a:br>
                      <a:r>
                        <a:rPr lang="da-DK" dirty="0"/>
                        <a:t>Varmen bliver 10 % billigere</a:t>
                      </a:r>
                      <a:br>
                        <a:rPr lang="da-DK" dirty="0"/>
                      </a:br>
                      <a:r>
                        <a:rPr lang="da-DK" dirty="0"/>
                        <a:t>Tilskud fra fjernvarme puljen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17.930,-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1.494,-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77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28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7D285-6A2A-BB3F-974D-078A6A1C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Konklusionen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088D29-7386-D2ED-22B5-EBBB53F2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Går det hele galt koster det 24.760,- </a:t>
            </a:r>
            <a:r>
              <a:rPr lang="da-DK" dirty="0" err="1"/>
              <a:t>kr</a:t>
            </a:r>
            <a:r>
              <a:rPr lang="da-DK" dirty="0"/>
              <a:t>/år</a:t>
            </a:r>
          </a:p>
          <a:p>
            <a:r>
              <a:rPr lang="da-DK" dirty="0"/>
              <a:t>Går det hele bare godt koster det 17.930,- </a:t>
            </a:r>
            <a:r>
              <a:rPr lang="da-DK" dirty="0" err="1"/>
              <a:t>kr</a:t>
            </a:r>
            <a:r>
              <a:rPr lang="da-DK" dirty="0"/>
              <a:t>/år</a:t>
            </a:r>
          </a:p>
          <a:p>
            <a:r>
              <a:rPr lang="da-DK" dirty="0"/>
              <a:t>Forskellen er altså = 6.830,-kr/år og 569,- </a:t>
            </a:r>
            <a:r>
              <a:rPr lang="da-DK" dirty="0" err="1"/>
              <a:t>kr</a:t>
            </a:r>
            <a:r>
              <a:rPr lang="da-DK" dirty="0"/>
              <a:t>/måned.</a:t>
            </a:r>
          </a:p>
        </p:txBody>
      </p:sp>
    </p:spTree>
    <p:extLst>
      <p:ext uri="{BB962C8B-B14F-4D97-AF65-F5344CB8AC3E}">
        <p14:creationId xmlns:p14="http://schemas.microsoft.com/office/powerpoint/2010/main" val="1567706585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kk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TM10001115[[fn=Pakke]]</Template>
  <TotalTime>41</TotalTime>
  <Words>339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</vt:lpstr>
      <vt:lpstr>Følsomhedsberegninger</vt:lpstr>
      <vt:lpstr>Forudsætninger</vt:lpstr>
      <vt:lpstr>rentefølsomhed</vt:lpstr>
      <vt:lpstr>Anlægsomkostningerne (Investering på ca. 85. mill. kr)</vt:lpstr>
      <vt:lpstr>Varmeprisen stiger/falder (325,- kr/mvh)</vt:lpstr>
      <vt:lpstr>Ingen tilskud fra fjernvarmepulje</vt:lpstr>
      <vt:lpstr>Alt går galt (den perfekte storm)</vt:lpstr>
      <vt:lpstr>Alt går godt</vt:lpstr>
      <vt:lpstr>Konklusionen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Følsomhedsberegninger</dc:title>
  <dc:creator>Christian Feder</dc:creator>
  <cp:lastModifiedBy>hanna elkjær</cp:lastModifiedBy>
  <cp:revision>2</cp:revision>
  <dcterms:created xsi:type="dcterms:W3CDTF">2023-04-15T11:30:13Z</dcterms:created>
  <dcterms:modified xsi:type="dcterms:W3CDTF">2023-04-23T07:52:14Z</dcterms:modified>
</cp:coreProperties>
</file>